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60" r:id="rId4"/>
    <p:sldId id="257" r:id="rId5"/>
    <p:sldId id="258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3055"/>
    <a:srgbClr val="2B4D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165" autoAdjust="0"/>
    <p:restoredTop sz="94472" autoAdjust="0"/>
  </p:normalViewPr>
  <p:slideViewPr>
    <p:cSldViewPr snapToGrid="0">
      <p:cViewPr varScale="1">
        <p:scale>
          <a:sx n="68" d="100"/>
          <a:sy n="68" d="100"/>
        </p:scale>
        <p:origin x="35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1EA20-7A7B-4BB4-ADEF-6A29E267AE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7A137A-E796-42F0-B223-EBD0C747F9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9E794-6A56-462C-B2A8-137CFC865D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C922E-6DCF-4D60-852D-7338A94F9516}" type="datetimeFigureOut">
              <a:rPr lang="en-GB" smtClean="0"/>
              <a:t>23/10/2019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C6116F-6B44-4AB2-BA99-F59204B7F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D0B8EC-D25E-474E-A7F8-45C2FAE67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A2DE3-400F-4496-8CD5-D392948EA9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2722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500204-BC98-4541-8DB6-AB9A30D031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EEE813-5838-44A1-9181-11D66546E6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1E3547-77B3-4EE7-BA66-B6D283170A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C922E-6DCF-4D60-852D-7338A94F9516}" type="datetimeFigureOut">
              <a:rPr lang="en-GB" smtClean="0"/>
              <a:t>23/10/2019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428C2E-A9B4-48AC-88B9-291D79495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1C891E-B6A9-44E5-A145-9AEA07730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A2DE3-400F-4496-8CD5-D392948EA9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4004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E1CA6D-C567-4676-B9A6-089243FFE3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C93552-388B-4539-BD35-7FDE3C5583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5E0B44-2987-4ED7-82A4-7063A1C58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C922E-6DCF-4D60-852D-7338A94F9516}" type="datetimeFigureOut">
              <a:rPr lang="en-GB" smtClean="0"/>
              <a:t>23/10/2019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9136BC-6E08-40DC-83B7-3634121FF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424582-B528-43B7-B9F3-3031D4C2A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A2DE3-400F-4496-8CD5-D392948EA9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2447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D4125-E5A0-4DA1-B324-D93D95651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025F7B-8733-4F55-9616-3B4BE2D247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0B90C0-8709-48E0-8AB3-3A7D5C6837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C922E-6DCF-4D60-852D-7338A94F9516}" type="datetimeFigureOut">
              <a:rPr lang="en-GB" smtClean="0"/>
              <a:t>23/10/2019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72CE2E-5B14-41C0-AACC-D7EA10A21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0DF7A-105B-420B-BC54-2876F7A2F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A2DE3-400F-4496-8CD5-D392948EA9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98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0C32E-21FE-4FD1-92A0-2507C7B1F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B99C2F-1235-46D3-8BA7-9615A74FCD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C04196-69F5-4CC5-AA96-BB0685B68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C922E-6DCF-4D60-852D-7338A94F9516}" type="datetimeFigureOut">
              <a:rPr lang="en-GB" smtClean="0"/>
              <a:t>23/10/2019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384EC6-2A71-4F63-B832-23EDFF81F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A004F1-ECF6-46D8-A5DF-12B172947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A2DE3-400F-4496-8CD5-D392948EA9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6093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0ED2A5-6211-4AC6-B8E7-749BAE0A4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A09A87-A71B-4F2D-8166-AD1BCF3014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E6C5F8-A589-4CC2-93FA-A5586A207D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29687E-9634-4BDD-98D1-4B0442CC0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C922E-6DCF-4D60-852D-7338A94F9516}" type="datetimeFigureOut">
              <a:rPr lang="en-GB" smtClean="0"/>
              <a:t>23/10/2019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D2A1A1-DE56-4D85-BE81-33F58AA03A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A7D246-E26A-45DE-B720-A3B31651B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A2DE3-400F-4496-8CD5-D392948EA9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4071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83A465-7274-47F6-AA6C-198F8F3C3E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6EC9E0-BB5D-467A-A8DD-61FC6DE359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D35AED-6185-4416-8B68-EA708FAEC6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E249FB4-667E-4945-90B3-E56D3469CC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16A366-0DBD-445C-BCA4-CD082466F8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E18287-12DD-4DD4-B05A-329A54140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C922E-6DCF-4D60-852D-7338A94F9516}" type="datetimeFigureOut">
              <a:rPr lang="en-GB" smtClean="0"/>
              <a:t>23/10/2019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AFB3F8-1392-421C-8987-08D0042E5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A1ACA17-7797-465C-BD2C-3367BD259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A2DE3-400F-4496-8CD5-D392948EA9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123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5FF7DB-7AA7-4A31-94AE-7EF5F8506D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D40E37-DD59-43B9-AD6B-F4978708A6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C922E-6DCF-4D60-852D-7338A94F9516}" type="datetimeFigureOut">
              <a:rPr lang="en-GB" smtClean="0"/>
              <a:t>23/10/2019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C53F2B-8590-4C68-AE32-9CE39F2D91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AB1539-D391-4762-9464-07171066A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A2DE3-400F-4496-8CD5-D392948EA9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8313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04F612-1D80-4F81-B3A6-644648C034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C922E-6DCF-4D60-852D-7338A94F9516}" type="datetimeFigureOut">
              <a:rPr lang="en-GB" smtClean="0"/>
              <a:t>23/10/2019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E6F540E-54DB-446B-A433-8D70DBD77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7BEA05-3F65-41F7-AE80-AD6FF834C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A2DE3-400F-4496-8CD5-D392948EA9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5635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3CC771-651E-42DF-B304-749F86DB8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7566C7-4F79-426D-9F08-702B00FAA0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ECFC28-23C2-41B4-BB41-462293E917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4CB7DB-FE8A-4F88-BE18-8BD2811783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C922E-6DCF-4D60-852D-7338A94F9516}" type="datetimeFigureOut">
              <a:rPr lang="en-GB" smtClean="0"/>
              <a:t>23/10/2019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E29FD3-FFEB-43D2-9564-4BC32E279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994A6D-2A36-497A-8A77-6779202BB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A2DE3-400F-4496-8CD5-D392948EA9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617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B0733-03AE-4C7A-91B3-C27D2447D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AA70B8-40F5-4AE8-99F5-8A5D1DD8212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5C5C56-09D2-481F-B142-DA46A2A88B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D206BF-B2B4-4EF0-A344-0122D442C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C922E-6DCF-4D60-852D-7338A94F9516}" type="datetimeFigureOut">
              <a:rPr lang="en-GB" smtClean="0"/>
              <a:t>23/10/2019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9461EF-8166-46EC-A976-FD8ADD933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6D2BD0-5FBA-4659-8C19-05FAE15D7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A2DE3-400F-4496-8CD5-D392948EA9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3804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D81C412-35A0-4775-90D1-307530FE8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BD1CF8-897D-4CE3-910C-9B06530A6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F13C85-162C-4F5D-80D0-AE13F2DED7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C922E-6DCF-4D60-852D-7338A94F9516}" type="datetimeFigureOut">
              <a:rPr lang="en-GB" smtClean="0"/>
              <a:t>23/10/2019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9B17BB-C1C8-4FF8-BF5A-7336630F25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F8DCCA-78C7-4C32-BCBD-11F17B3B9E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8A2DE3-400F-4496-8CD5-D392948EA9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7006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305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16CE6A0-2476-4533-A72F-66FA2B3B1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0941" y="2475760"/>
            <a:ext cx="5396188" cy="2666607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GB" sz="36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Grid Tutorial for</a:t>
            </a:r>
            <a:br>
              <a:rPr lang="en-GB" sz="36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6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Section A (Non-Calculator) </a:t>
            </a:r>
            <a:br>
              <a:rPr lang="en-GB" sz="36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GB" sz="1200" dirty="0"/>
            </a:br>
            <a:br>
              <a:rPr lang="en-GB" sz="1200" dirty="0"/>
            </a:b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Functional Skills Level 1 &amp; 2</a:t>
            </a:r>
            <a:b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Mathematics (First teaching September 2019)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9A371040-4707-498F-816E-A4E0C3877E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7831" y="377625"/>
            <a:ext cx="3571875" cy="638175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895408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6822B87-C13A-47EA-A834-0AAC569EDA7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120" t="32609" r="27446" b="12319"/>
          <a:stretch/>
        </p:blipFill>
        <p:spPr>
          <a:xfrm>
            <a:off x="6463481" y="553214"/>
            <a:ext cx="4473678" cy="544870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4F5D900-BF01-4916-B00E-A04F500E2C9E}"/>
              </a:ext>
            </a:extLst>
          </p:cNvPr>
          <p:cNvSpPr txBox="1"/>
          <p:nvPr/>
        </p:nvSpPr>
        <p:spPr>
          <a:xfrm>
            <a:off x="481781" y="433455"/>
            <a:ext cx="586985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 the exam you will have to answer the first four questions without using a calculator. You must use the grid to show you calculations, as you would on a piece of paper.</a:t>
            </a:r>
          </a:p>
          <a:p>
            <a:endParaRPr lang="en-GB" dirty="0"/>
          </a:p>
          <a:p>
            <a:r>
              <a:rPr lang="en-GB" dirty="0"/>
              <a:t>You can type one digit in each cell and drag and drop the icons above the grid to indicate which calculation you used.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BD99B66-8570-4034-859A-047FA41E46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365" t="39862" r="34573" b="55994"/>
          <a:stretch/>
        </p:blipFill>
        <p:spPr>
          <a:xfrm>
            <a:off x="1076327" y="3927910"/>
            <a:ext cx="186813" cy="4099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23BECA6-FFA2-4172-BA84-1DE29F3DA0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5427" t="41449" r="33343" b="56110"/>
          <a:stretch/>
        </p:blipFill>
        <p:spPr>
          <a:xfrm>
            <a:off x="1063462" y="4491019"/>
            <a:ext cx="216310" cy="24144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7F1A5ED-AC31-4F99-89BB-3B444F22C3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6810" t="40983" r="31815" b="56171"/>
          <a:stretch/>
        </p:blipFill>
        <p:spPr>
          <a:xfrm>
            <a:off x="1021330" y="4871440"/>
            <a:ext cx="241810" cy="28155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2E5F1AE-6451-4386-B5F3-A594D81F54D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856" t="40906" r="35630" b="56205"/>
          <a:stretch/>
        </p:blipFill>
        <p:spPr>
          <a:xfrm>
            <a:off x="992557" y="3580160"/>
            <a:ext cx="266395" cy="28577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EA7D4B5-F879-420B-9B9B-56A5317EC72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191" t="39862" r="40666" b="55521"/>
          <a:stretch/>
        </p:blipFill>
        <p:spPr>
          <a:xfrm>
            <a:off x="596545" y="2669669"/>
            <a:ext cx="904568" cy="45678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0BF9124-EB13-4E66-A634-AF2C905E1B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378" t="39862" r="45837" b="57292"/>
          <a:stretch/>
        </p:blipFill>
        <p:spPr>
          <a:xfrm>
            <a:off x="462948" y="2286479"/>
            <a:ext cx="1017639" cy="28155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3E949D3-A27A-4D43-9497-E8DFFB8D9A01}"/>
              </a:ext>
            </a:extLst>
          </p:cNvPr>
          <p:cNvSpPr txBox="1"/>
          <p:nvPr/>
        </p:nvSpPr>
        <p:spPr>
          <a:xfrm>
            <a:off x="1608362" y="3126452"/>
            <a:ext cx="2520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indicates short division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919CF44-FFDE-417D-8EF2-440445C855F2}"/>
              </a:ext>
            </a:extLst>
          </p:cNvPr>
          <p:cNvSpPr txBox="1"/>
          <p:nvPr/>
        </p:nvSpPr>
        <p:spPr>
          <a:xfrm>
            <a:off x="1608315" y="3551675"/>
            <a:ext cx="2520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indicates multiplication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E3B48B9-9781-455B-8553-414E2295E065}"/>
              </a:ext>
            </a:extLst>
          </p:cNvPr>
          <p:cNvSpPr txBox="1"/>
          <p:nvPr/>
        </p:nvSpPr>
        <p:spPr>
          <a:xfrm>
            <a:off x="1608362" y="2259376"/>
            <a:ext cx="4252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indicates where you will write your answer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9A1BF77-6D40-4C61-9831-6D9B657034CD}"/>
              </a:ext>
            </a:extLst>
          </p:cNvPr>
          <p:cNvSpPr txBox="1"/>
          <p:nvPr/>
        </p:nvSpPr>
        <p:spPr>
          <a:xfrm>
            <a:off x="1615578" y="2694934"/>
            <a:ext cx="2520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indicates long division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8FA8993-73D9-4F4B-AAC9-945DEF7604C8}"/>
              </a:ext>
            </a:extLst>
          </p:cNvPr>
          <p:cNvSpPr txBox="1"/>
          <p:nvPr/>
        </p:nvSpPr>
        <p:spPr>
          <a:xfrm>
            <a:off x="1608315" y="4834078"/>
            <a:ext cx="4252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shows fractions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3CA7CAA-D9EF-4238-A9C0-818A686C97D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735" t="81075" r="29954" b="13459"/>
          <a:stretch/>
        </p:blipFill>
        <p:spPr>
          <a:xfrm>
            <a:off x="633680" y="5598997"/>
            <a:ext cx="934064" cy="54077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B8B01FD-58E3-420C-B263-A362EF5E4E33}"/>
              </a:ext>
            </a:extLst>
          </p:cNvPr>
          <p:cNvSpPr txBox="1"/>
          <p:nvPr/>
        </p:nvSpPr>
        <p:spPr>
          <a:xfrm>
            <a:off x="1623665" y="5700934"/>
            <a:ext cx="4252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clears the grid (if you want to start afresh)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8435512-1F2F-4D68-A539-9CF6789D4FD0}"/>
              </a:ext>
            </a:extLst>
          </p:cNvPr>
          <p:cNvSpPr txBox="1"/>
          <p:nvPr/>
        </p:nvSpPr>
        <p:spPr>
          <a:xfrm>
            <a:off x="978730" y="3115718"/>
            <a:ext cx="2163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÷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A5C96C7-C7B5-4EA6-AB77-B35410C6F566}"/>
              </a:ext>
            </a:extLst>
          </p:cNvPr>
          <p:cNvSpPr txBox="1"/>
          <p:nvPr/>
        </p:nvSpPr>
        <p:spPr>
          <a:xfrm>
            <a:off x="1615578" y="4414711"/>
            <a:ext cx="2520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indicates subtraction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35F6825-1DAD-4912-BB8B-C5EACBE9D9F0}"/>
              </a:ext>
            </a:extLst>
          </p:cNvPr>
          <p:cNvSpPr txBox="1"/>
          <p:nvPr/>
        </p:nvSpPr>
        <p:spPr>
          <a:xfrm>
            <a:off x="1615578" y="3983193"/>
            <a:ext cx="2520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indicates addition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45F6505-3BE6-48E7-A5D7-9C336F71956E}"/>
              </a:ext>
            </a:extLst>
          </p:cNvPr>
          <p:cNvSpPr txBox="1"/>
          <p:nvPr/>
        </p:nvSpPr>
        <p:spPr>
          <a:xfrm>
            <a:off x="1615578" y="5229665"/>
            <a:ext cx="4252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indicates your results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2FE628C-5819-4F01-8343-3498BD4A1494}"/>
              </a:ext>
            </a:extLst>
          </p:cNvPr>
          <p:cNvSpPr txBox="1"/>
          <p:nvPr/>
        </p:nvSpPr>
        <p:spPr>
          <a:xfrm>
            <a:off x="992557" y="5227147"/>
            <a:ext cx="2163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=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1BC2E74-5C6F-4818-BEA3-33DF74A903F7}"/>
              </a:ext>
            </a:extLst>
          </p:cNvPr>
          <p:cNvSpPr txBox="1"/>
          <p:nvPr/>
        </p:nvSpPr>
        <p:spPr>
          <a:xfrm>
            <a:off x="9002922" y="1343798"/>
            <a:ext cx="2163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÷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8F01ADF-A656-429C-A1B6-D70AF951E79A}"/>
              </a:ext>
            </a:extLst>
          </p:cNvPr>
          <p:cNvSpPr txBox="1"/>
          <p:nvPr/>
        </p:nvSpPr>
        <p:spPr>
          <a:xfrm>
            <a:off x="10169687" y="1347691"/>
            <a:ext cx="2163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=</a:t>
            </a:r>
          </a:p>
        </p:txBody>
      </p:sp>
    </p:spTree>
    <p:extLst>
      <p:ext uri="{BB962C8B-B14F-4D97-AF65-F5344CB8AC3E}">
        <p14:creationId xmlns:p14="http://schemas.microsoft.com/office/powerpoint/2010/main" val="3914312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9A7221-C932-4486-A00A-728DAED6F4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E81963-527C-464F-BBE2-F0ED34A69C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Solutions to the following example questions illustrate how the grid mechanism works. There are other possible methods to reach the solution.</a:t>
            </a:r>
          </a:p>
        </p:txBody>
      </p:sp>
    </p:spTree>
    <p:extLst>
      <p:ext uri="{BB962C8B-B14F-4D97-AF65-F5344CB8AC3E}">
        <p14:creationId xmlns:p14="http://schemas.microsoft.com/office/powerpoint/2010/main" val="13665537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6822B87-C13A-47EA-A834-0AAC569EDA7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120" t="32609" r="27446" b="12319"/>
          <a:stretch/>
        </p:blipFill>
        <p:spPr>
          <a:xfrm>
            <a:off x="6471230" y="567258"/>
            <a:ext cx="4473678" cy="544870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4F5D900-BF01-4916-B00E-A04F500E2C9E}"/>
              </a:ext>
            </a:extLst>
          </p:cNvPr>
          <p:cNvSpPr txBox="1"/>
          <p:nvPr/>
        </p:nvSpPr>
        <p:spPr>
          <a:xfrm>
            <a:off x="435286" y="394709"/>
            <a:ext cx="586985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EXAMPLE QUESTION 1</a:t>
            </a:r>
          </a:p>
          <a:p>
            <a:endParaRPr lang="en-GB" dirty="0"/>
          </a:p>
          <a:p>
            <a:r>
              <a:rPr lang="en-GB" dirty="0"/>
              <a:t>Work out 17.5 + 9.73 </a:t>
            </a:r>
          </a:p>
          <a:p>
            <a:endParaRPr lang="en-GB" dirty="0"/>
          </a:p>
          <a:p>
            <a:r>
              <a:rPr lang="en-GB" dirty="0"/>
              <a:t>Write your answer in the box below.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BD99B66-8570-4034-859A-047FA41E46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365" t="41787" r="34696" b="56526"/>
          <a:stretch/>
        </p:blipFill>
        <p:spPr>
          <a:xfrm>
            <a:off x="9507441" y="1473739"/>
            <a:ext cx="165215" cy="16695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3E949D3-A27A-4D43-9497-E8DFFB8D9A01}"/>
              </a:ext>
            </a:extLst>
          </p:cNvPr>
          <p:cNvSpPr txBox="1"/>
          <p:nvPr/>
        </p:nvSpPr>
        <p:spPr>
          <a:xfrm>
            <a:off x="2850902" y="1889881"/>
            <a:ext cx="2434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type one digit in a cell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2487D15-F5F5-48B8-B562-920538B75501}"/>
              </a:ext>
            </a:extLst>
          </p:cNvPr>
          <p:cNvSpPr txBox="1"/>
          <p:nvPr/>
        </p:nvSpPr>
        <p:spPr>
          <a:xfrm>
            <a:off x="7380477" y="1977244"/>
            <a:ext cx="228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50BC1A2-1CD8-4F62-B67E-29D497F4652C}"/>
              </a:ext>
            </a:extLst>
          </p:cNvPr>
          <p:cNvSpPr txBox="1"/>
          <p:nvPr/>
        </p:nvSpPr>
        <p:spPr>
          <a:xfrm>
            <a:off x="7913372" y="1992262"/>
            <a:ext cx="228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CF6E8D7-0244-4C79-9D4F-E22E7BC629EF}"/>
              </a:ext>
            </a:extLst>
          </p:cNvPr>
          <p:cNvSpPr txBox="1"/>
          <p:nvPr/>
        </p:nvSpPr>
        <p:spPr>
          <a:xfrm>
            <a:off x="7636914" y="1980805"/>
            <a:ext cx="228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7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0EEA7E4-B6AC-4D4E-A208-0FCF81F8B2C7}"/>
              </a:ext>
            </a:extLst>
          </p:cNvPr>
          <p:cNvSpPr txBox="1"/>
          <p:nvPr/>
        </p:nvSpPr>
        <p:spPr>
          <a:xfrm>
            <a:off x="8148222" y="1974773"/>
            <a:ext cx="228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5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2FE6692-0DA3-4709-ACDA-055C997B8780}"/>
              </a:ext>
            </a:extLst>
          </p:cNvPr>
          <p:cNvSpPr txBox="1"/>
          <p:nvPr/>
        </p:nvSpPr>
        <p:spPr>
          <a:xfrm>
            <a:off x="7634295" y="2225018"/>
            <a:ext cx="228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9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29D890F-A32D-462B-87D8-283ACE4E8600}"/>
              </a:ext>
            </a:extLst>
          </p:cNvPr>
          <p:cNvSpPr txBox="1"/>
          <p:nvPr/>
        </p:nvSpPr>
        <p:spPr>
          <a:xfrm>
            <a:off x="8149656" y="2240972"/>
            <a:ext cx="228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7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710DB44-8311-4149-8B67-43071E924869}"/>
              </a:ext>
            </a:extLst>
          </p:cNvPr>
          <p:cNvSpPr txBox="1"/>
          <p:nvPr/>
        </p:nvSpPr>
        <p:spPr>
          <a:xfrm>
            <a:off x="8404023" y="2240972"/>
            <a:ext cx="228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0896174-6BF5-4E4C-9161-05DD8DED25E7}"/>
              </a:ext>
            </a:extLst>
          </p:cNvPr>
          <p:cNvSpPr txBox="1"/>
          <p:nvPr/>
        </p:nvSpPr>
        <p:spPr>
          <a:xfrm>
            <a:off x="8407810" y="2481103"/>
            <a:ext cx="228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EC1DC63-39DB-44FB-BD92-C02899C53869}"/>
              </a:ext>
            </a:extLst>
          </p:cNvPr>
          <p:cNvSpPr txBox="1"/>
          <p:nvPr/>
        </p:nvSpPr>
        <p:spPr>
          <a:xfrm>
            <a:off x="8150943" y="2481103"/>
            <a:ext cx="228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6D2BAB1-30BD-48C3-8011-EA63898BA0C5}"/>
              </a:ext>
            </a:extLst>
          </p:cNvPr>
          <p:cNvSpPr txBox="1"/>
          <p:nvPr/>
        </p:nvSpPr>
        <p:spPr>
          <a:xfrm>
            <a:off x="7636914" y="2493544"/>
            <a:ext cx="228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7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B12B248-C4D7-4F78-AC97-453AF8B24D9F}"/>
              </a:ext>
            </a:extLst>
          </p:cNvPr>
          <p:cNvSpPr txBox="1"/>
          <p:nvPr/>
        </p:nvSpPr>
        <p:spPr>
          <a:xfrm>
            <a:off x="7640547" y="1729470"/>
            <a:ext cx="228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16DA7AD-10FF-44E7-9C92-BF42268D3EC1}"/>
              </a:ext>
            </a:extLst>
          </p:cNvPr>
          <p:cNvSpPr txBox="1"/>
          <p:nvPr/>
        </p:nvSpPr>
        <p:spPr>
          <a:xfrm>
            <a:off x="7382805" y="1732414"/>
            <a:ext cx="228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107450F-33AC-4A28-BF44-09C049D62AB7}"/>
              </a:ext>
            </a:extLst>
          </p:cNvPr>
          <p:cNvSpPr txBox="1"/>
          <p:nvPr/>
        </p:nvSpPr>
        <p:spPr>
          <a:xfrm>
            <a:off x="7387387" y="2492219"/>
            <a:ext cx="228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15D8A87-A5A9-459F-BB7D-218AC32E8335}"/>
              </a:ext>
            </a:extLst>
          </p:cNvPr>
          <p:cNvSpPr txBox="1"/>
          <p:nvPr/>
        </p:nvSpPr>
        <p:spPr>
          <a:xfrm>
            <a:off x="7920341" y="2244540"/>
            <a:ext cx="228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.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ACFF318E-7B28-443A-AAF0-32B046F584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277" t="40843" r="46375" b="58595"/>
          <a:stretch/>
        </p:blipFill>
        <p:spPr>
          <a:xfrm>
            <a:off x="6848289" y="1380842"/>
            <a:ext cx="764849" cy="55625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92DC71F4-7BE5-4EF2-AE0C-65EEB7D83E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277" t="40843" r="46375" b="58595"/>
          <a:stretch/>
        </p:blipFill>
        <p:spPr>
          <a:xfrm>
            <a:off x="6851136" y="1380842"/>
            <a:ext cx="764849" cy="55625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D65DDEEA-4059-47D4-A110-74517DFBA9F3}"/>
              </a:ext>
            </a:extLst>
          </p:cNvPr>
          <p:cNvSpPr txBox="1"/>
          <p:nvPr/>
        </p:nvSpPr>
        <p:spPr>
          <a:xfrm>
            <a:off x="7917024" y="2490342"/>
            <a:ext cx="228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1B869B1-698B-44C7-9DE6-5183BB1A06D2}"/>
              </a:ext>
            </a:extLst>
          </p:cNvPr>
          <p:cNvSpPr/>
          <p:nvPr/>
        </p:nvSpPr>
        <p:spPr>
          <a:xfrm>
            <a:off x="530086" y="2060240"/>
            <a:ext cx="1696647" cy="6291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9661D99-700C-4B8C-80CD-FDCBBAAF4029}"/>
              </a:ext>
            </a:extLst>
          </p:cNvPr>
          <p:cNvSpPr/>
          <p:nvPr/>
        </p:nvSpPr>
        <p:spPr>
          <a:xfrm>
            <a:off x="544390" y="2184732"/>
            <a:ext cx="7104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27.23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A2C7D71-BFB9-4934-B27D-F5AFB0735D0A}"/>
              </a:ext>
            </a:extLst>
          </p:cNvPr>
          <p:cNvSpPr txBox="1"/>
          <p:nvPr/>
        </p:nvSpPr>
        <p:spPr>
          <a:xfrm>
            <a:off x="2850902" y="2305676"/>
            <a:ext cx="4069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decimal point needs its own cell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DB53E02-91CF-4E12-BD5B-E4D0D92AAADC}"/>
              </a:ext>
            </a:extLst>
          </p:cNvPr>
          <p:cNvSpPr txBox="1"/>
          <p:nvPr/>
        </p:nvSpPr>
        <p:spPr>
          <a:xfrm>
            <a:off x="2840289" y="2645282"/>
            <a:ext cx="37715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drag and drop correct icon to indicate </a:t>
            </a:r>
          </a:p>
          <a:p>
            <a:r>
              <a:rPr lang="en-GB" b="1" dirty="0">
                <a:solidFill>
                  <a:srgbClr val="FF0000"/>
                </a:solidFill>
              </a:rPr>
              <a:t>the calculation you will use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237B8CE-ED11-40D6-B09E-2F92D2262EED}"/>
              </a:ext>
            </a:extLst>
          </p:cNvPr>
          <p:cNvSpPr txBox="1"/>
          <p:nvPr/>
        </p:nvSpPr>
        <p:spPr>
          <a:xfrm>
            <a:off x="2822644" y="3407020"/>
            <a:ext cx="35576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drag and drop line icon to show </a:t>
            </a:r>
          </a:p>
          <a:p>
            <a:r>
              <a:rPr lang="en-GB" b="1" dirty="0">
                <a:solidFill>
                  <a:srgbClr val="FF0000"/>
                </a:solidFill>
              </a:rPr>
              <a:t>where your answer goes </a:t>
            </a:r>
          </a:p>
          <a:p>
            <a:r>
              <a:rPr lang="en-GB" b="1" dirty="0">
                <a:solidFill>
                  <a:srgbClr val="FF0000"/>
                </a:solidFill>
              </a:rPr>
              <a:t>(you may use more than one line)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D38F6E6-CEC0-4E5B-A8FD-0A76EF5DE7BE}"/>
              </a:ext>
            </a:extLst>
          </p:cNvPr>
          <p:cNvSpPr txBox="1"/>
          <p:nvPr/>
        </p:nvSpPr>
        <p:spPr>
          <a:xfrm>
            <a:off x="2803121" y="4385799"/>
            <a:ext cx="39751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type any figure you need to carry over either above or below,</a:t>
            </a:r>
          </a:p>
          <a:p>
            <a:r>
              <a:rPr lang="en-GB" b="1" dirty="0">
                <a:solidFill>
                  <a:srgbClr val="FF0000"/>
                </a:solidFill>
              </a:rPr>
              <a:t>so make sure you start the calculation from the second row of the grid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2911ACE-3C9A-47BC-9A8C-0EE932FBA06D}"/>
              </a:ext>
            </a:extLst>
          </p:cNvPr>
          <p:cNvSpPr txBox="1"/>
          <p:nvPr/>
        </p:nvSpPr>
        <p:spPr>
          <a:xfrm>
            <a:off x="363560" y="2910559"/>
            <a:ext cx="2413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type your final answer</a:t>
            </a:r>
          </a:p>
          <a:p>
            <a:r>
              <a:rPr lang="en-GB" b="1" dirty="0">
                <a:solidFill>
                  <a:srgbClr val="FF0000"/>
                </a:solidFill>
              </a:rPr>
              <a:t>in the answer box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5CEC5E7-AB99-41DE-81CE-C3AD5F6590F0}"/>
              </a:ext>
            </a:extLst>
          </p:cNvPr>
          <p:cNvSpPr txBox="1"/>
          <p:nvPr/>
        </p:nvSpPr>
        <p:spPr>
          <a:xfrm>
            <a:off x="9002922" y="1343798"/>
            <a:ext cx="2163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÷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C4056ED-6093-4D27-B341-B8F93D910658}"/>
              </a:ext>
            </a:extLst>
          </p:cNvPr>
          <p:cNvSpPr txBox="1"/>
          <p:nvPr/>
        </p:nvSpPr>
        <p:spPr>
          <a:xfrm>
            <a:off x="10169687" y="1347691"/>
            <a:ext cx="2163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=</a:t>
            </a:r>
          </a:p>
        </p:txBody>
      </p:sp>
    </p:spTree>
    <p:extLst>
      <p:ext uri="{BB962C8B-B14F-4D97-AF65-F5344CB8AC3E}">
        <p14:creationId xmlns:p14="http://schemas.microsoft.com/office/powerpoint/2010/main" val="2647416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3.33333E-6 L -0.19011 0.12454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05" y="62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4.07407E-6 L 0.02422 0.16713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1" y="83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07407E-6 L 0.08711 0.16713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49" y="83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5" grpId="0"/>
      <p:bldP spid="49" grpId="0"/>
      <p:bldP spid="3" grpId="0"/>
      <p:bldP spid="50" grpId="0"/>
      <p:bldP spid="51" grpId="0"/>
      <p:bldP spid="52" grpId="0"/>
      <p:bldP spid="53" grpId="0"/>
      <p:bldP spid="5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6822B87-C13A-47EA-A834-0AAC569EDA7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120" t="32609" r="27446" b="12319"/>
          <a:stretch/>
        </p:blipFill>
        <p:spPr>
          <a:xfrm>
            <a:off x="6487101" y="550416"/>
            <a:ext cx="4473678" cy="544870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4F5D900-BF01-4916-B00E-A04F500E2C9E}"/>
              </a:ext>
            </a:extLst>
          </p:cNvPr>
          <p:cNvSpPr txBox="1"/>
          <p:nvPr/>
        </p:nvSpPr>
        <p:spPr>
          <a:xfrm>
            <a:off x="435286" y="394709"/>
            <a:ext cx="586985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EXAMPLE QUESTION 2</a:t>
            </a:r>
          </a:p>
          <a:p>
            <a:endParaRPr lang="en-GB" dirty="0"/>
          </a:p>
          <a:p>
            <a:r>
              <a:rPr lang="en-GB" dirty="0"/>
              <a:t>James wants to buy a washing machine.</a:t>
            </a:r>
          </a:p>
          <a:p>
            <a:r>
              <a:rPr lang="en-GB" dirty="0"/>
              <a:t>The machine costs £340</a:t>
            </a:r>
          </a:p>
          <a:p>
            <a:r>
              <a:rPr lang="en-GB" dirty="0"/>
              <a:t>James gets 15% discount off the price of the machine.</a:t>
            </a:r>
          </a:p>
          <a:p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3E949D3-A27A-4D43-9497-E8DFFB8D9A01}"/>
              </a:ext>
            </a:extLst>
          </p:cNvPr>
          <p:cNvSpPr txBox="1"/>
          <p:nvPr/>
        </p:nvSpPr>
        <p:spPr>
          <a:xfrm>
            <a:off x="2575590" y="2721066"/>
            <a:ext cx="2434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type one digit in a cell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2487D15-F5F5-48B8-B562-920538B75501}"/>
              </a:ext>
            </a:extLst>
          </p:cNvPr>
          <p:cNvSpPr txBox="1"/>
          <p:nvPr/>
        </p:nvSpPr>
        <p:spPr>
          <a:xfrm>
            <a:off x="6896069" y="1719135"/>
            <a:ext cx="268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ACFF318E-7B28-443A-AAF0-32B046F584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277" t="40843" r="46375" b="58595"/>
          <a:stretch/>
        </p:blipFill>
        <p:spPr>
          <a:xfrm>
            <a:off x="6857662" y="1372260"/>
            <a:ext cx="764849" cy="5562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1B869B1-698B-44C7-9DE6-5183BB1A06D2}"/>
              </a:ext>
            </a:extLst>
          </p:cNvPr>
          <p:cNvSpPr/>
          <p:nvPr/>
        </p:nvSpPr>
        <p:spPr>
          <a:xfrm>
            <a:off x="502727" y="2978980"/>
            <a:ext cx="1696647" cy="6291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9661D99-700C-4B8C-80CD-FDCBBAAF4029}"/>
              </a:ext>
            </a:extLst>
          </p:cNvPr>
          <p:cNvSpPr/>
          <p:nvPr/>
        </p:nvSpPr>
        <p:spPr>
          <a:xfrm>
            <a:off x="536641" y="3114946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£289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DB53E02-91CF-4E12-BD5B-E4D0D92AAADC}"/>
              </a:ext>
            </a:extLst>
          </p:cNvPr>
          <p:cNvSpPr txBox="1"/>
          <p:nvPr/>
        </p:nvSpPr>
        <p:spPr>
          <a:xfrm>
            <a:off x="2581083" y="3090398"/>
            <a:ext cx="37715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drag and drop correct icon to indicate </a:t>
            </a:r>
          </a:p>
          <a:p>
            <a:r>
              <a:rPr lang="en-GB" b="1" dirty="0">
                <a:solidFill>
                  <a:srgbClr val="FF0000"/>
                </a:solidFill>
              </a:rPr>
              <a:t>the calculation you will use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237B8CE-ED11-40D6-B09E-2F92D2262EED}"/>
              </a:ext>
            </a:extLst>
          </p:cNvPr>
          <p:cNvSpPr txBox="1"/>
          <p:nvPr/>
        </p:nvSpPr>
        <p:spPr>
          <a:xfrm>
            <a:off x="2538303" y="3789440"/>
            <a:ext cx="35576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drag and drop line icon to show </a:t>
            </a:r>
          </a:p>
          <a:p>
            <a:r>
              <a:rPr lang="en-GB" b="1" dirty="0">
                <a:solidFill>
                  <a:srgbClr val="FF0000"/>
                </a:solidFill>
              </a:rPr>
              <a:t>where your answer goes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D38F6E6-CEC0-4E5B-A8FD-0A76EF5DE7BE}"/>
              </a:ext>
            </a:extLst>
          </p:cNvPr>
          <p:cNvSpPr txBox="1"/>
          <p:nvPr/>
        </p:nvSpPr>
        <p:spPr>
          <a:xfrm>
            <a:off x="2545388" y="4494271"/>
            <a:ext cx="39751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type any figure you need to carry over either above or below,</a:t>
            </a:r>
          </a:p>
          <a:p>
            <a:r>
              <a:rPr lang="en-GB" b="1" dirty="0">
                <a:solidFill>
                  <a:srgbClr val="FF0000"/>
                </a:solidFill>
              </a:rPr>
              <a:t>so make sure you leave one row above your calculation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2911ACE-3C9A-47BC-9A8C-0EE932FBA06D}"/>
              </a:ext>
            </a:extLst>
          </p:cNvPr>
          <p:cNvSpPr txBox="1"/>
          <p:nvPr/>
        </p:nvSpPr>
        <p:spPr>
          <a:xfrm>
            <a:off x="297059" y="3699129"/>
            <a:ext cx="2413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type your final answer</a:t>
            </a:r>
          </a:p>
          <a:p>
            <a:r>
              <a:rPr lang="en-GB" b="1" dirty="0">
                <a:solidFill>
                  <a:srgbClr val="FF0000"/>
                </a:solidFill>
              </a:rPr>
              <a:t>in the answer box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0EACE28-64D3-4158-8642-551BA7A712F9}"/>
              </a:ext>
            </a:extLst>
          </p:cNvPr>
          <p:cNvSpPr/>
          <p:nvPr/>
        </p:nvSpPr>
        <p:spPr>
          <a:xfrm>
            <a:off x="435286" y="2467358"/>
            <a:ext cx="35750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Write your answer in the box below.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7853114-36FF-40F9-BFDB-D572EFFDA646}"/>
              </a:ext>
            </a:extLst>
          </p:cNvPr>
          <p:cNvSpPr/>
          <p:nvPr/>
        </p:nvSpPr>
        <p:spPr>
          <a:xfrm>
            <a:off x="536641" y="1992094"/>
            <a:ext cx="5768503" cy="369332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>
                <a:solidFill>
                  <a:schemeClr val="tx1"/>
                </a:solidFill>
              </a:rPr>
              <a:t>How much does James pay for the washing machine?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F5C2AC8-97AC-453D-BCBC-E3DAF3BE8BCD}"/>
              </a:ext>
            </a:extLst>
          </p:cNvPr>
          <p:cNvSpPr txBox="1"/>
          <p:nvPr/>
        </p:nvSpPr>
        <p:spPr>
          <a:xfrm>
            <a:off x="7153912" y="1717680"/>
            <a:ext cx="228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029EF94-7AA1-4824-84C6-8A9F25F67BD7}"/>
              </a:ext>
            </a:extLst>
          </p:cNvPr>
          <p:cNvSpPr txBox="1"/>
          <p:nvPr/>
        </p:nvSpPr>
        <p:spPr>
          <a:xfrm>
            <a:off x="7391573" y="1724959"/>
            <a:ext cx="228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0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291733E-E71A-4C1B-83A9-0407A2E06398}"/>
              </a:ext>
            </a:extLst>
          </p:cNvPr>
          <p:cNvSpPr txBox="1"/>
          <p:nvPr/>
        </p:nvSpPr>
        <p:spPr>
          <a:xfrm>
            <a:off x="7880941" y="1721348"/>
            <a:ext cx="228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1DFF40-8252-4CD1-8A17-C14ECEE0BC4E}"/>
              </a:ext>
            </a:extLst>
          </p:cNvPr>
          <p:cNvSpPr txBox="1"/>
          <p:nvPr/>
        </p:nvSpPr>
        <p:spPr>
          <a:xfrm>
            <a:off x="8128252" y="1717680"/>
            <a:ext cx="228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0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C09B29B-CB80-4FA8-A418-1F1398CF8738}"/>
              </a:ext>
            </a:extLst>
          </p:cNvPr>
          <p:cNvSpPr txBox="1"/>
          <p:nvPr/>
        </p:nvSpPr>
        <p:spPr>
          <a:xfrm>
            <a:off x="8685235" y="1717680"/>
            <a:ext cx="228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7981805-300E-4D5E-8AA9-992F8AD06F09}"/>
              </a:ext>
            </a:extLst>
          </p:cNvPr>
          <p:cNvSpPr txBox="1"/>
          <p:nvPr/>
        </p:nvSpPr>
        <p:spPr>
          <a:xfrm>
            <a:off x="8917085" y="1717680"/>
            <a:ext cx="228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</a:t>
            </a:r>
          </a:p>
        </p:txBody>
      </p:sp>
      <p:pic>
        <p:nvPicPr>
          <p:cNvPr id="59" name="Picture 58">
            <a:extLst>
              <a:ext uri="{FF2B5EF4-FFF2-40B4-BE49-F238E27FC236}">
                <a16:creationId xmlns:a16="http://schemas.microsoft.com/office/drawing/2014/main" id="{570155E9-5CE5-40CD-8975-D46454EFEB7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5427" t="41936" r="33518" b="56593"/>
          <a:stretch/>
        </p:blipFill>
        <p:spPr>
          <a:xfrm>
            <a:off x="9706541" y="1490558"/>
            <a:ext cx="185605" cy="145556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14D04785-2B31-4118-B273-7AC73B86AC49}"/>
              </a:ext>
            </a:extLst>
          </p:cNvPr>
          <p:cNvGrpSpPr/>
          <p:nvPr/>
        </p:nvGrpSpPr>
        <p:grpSpPr>
          <a:xfrm>
            <a:off x="7811955" y="1360531"/>
            <a:ext cx="814725" cy="316983"/>
            <a:chOff x="5359123" y="770742"/>
            <a:chExt cx="764849" cy="316983"/>
          </a:xfrm>
        </p:grpSpPr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66C7C983-A356-4003-9044-68EEA114DF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9277" t="40843" r="46375" b="58595"/>
            <a:stretch/>
          </p:blipFill>
          <p:spPr>
            <a:xfrm>
              <a:off x="5359123" y="770742"/>
              <a:ext cx="764849" cy="55625"/>
            </a:xfrm>
            <a:prstGeom prst="rect">
              <a:avLst/>
            </a:prstGeom>
          </p:spPr>
        </p:pic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E7463EED-4AAB-4B19-A40E-2A36AB044F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9277" t="40843" r="46375" b="58595"/>
            <a:stretch/>
          </p:blipFill>
          <p:spPr>
            <a:xfrm rot="16200000">
              <a:off x="5236022" y="922826"/>
              <a:ext cx="288000" cy="41797"/>
            </a:xfrm>
            <a:prstGeom prst="rect">
              <a:avLst/>
            </a:prstGeom>
          </p:spPr>
        </p:pic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A55CAC6F-CF5D-4C4C-BE2F-5D3CD059E426}"/>
              </a:ext>
            </a:extLst>
          </p:cNvPr>
          <p:cNvSpPr txBox="1"/>
          <p:nvPr/>
        </p:nvSpPr>
        <p:spPr>
          <a:xfrm>
            <a:off x="7660979" y="2477590"/>
            <a:ext cx="245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     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4536972-24BD-4A0F-AEB7-0BD318732327}"/>
              </a:ext>
            </a:extLst>
          </p:cNvPr>
          <p:cNvSpPr txBox="1"/>
          <p:nvPr/>
        </p:nvSpPr>
        <p:spPr>
          <a:xfrm>
            <a:off x="7420387" y="2463615"/>
            <a:ext cx="245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EDD5DC86-72AF-4811-B2F5-D75E0195FFB5}"/>
              </a:ext>
            </a:extLst>
          </p:cNvPr>
          <p:cNvSpPr txBox="1"/>
          <p:nvPr/>
        </p:nvSpPr>
        <p:spPr>
          <a:xfrm>
            <a:off x="7666396" y="2225103"/>
            <a:ext cx="328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9C1A4227-3E07-419F-83FF-EE3EB0ECDDA6}"/>
              </a:ext>
            </a:extLst>
          </p:cNvPr>
          <p:cNvSpPr txBox="1"/>
          <p:nvPr/>
        </p:nvSpPr>
        <p:spPr>
          <a:xfrm>
            <a:off x="7673898" y="2735984"/>
            <a:ext cx="328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</a:t>
            </a: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A23F0DD0-5BC4-417F-B080-6627B414BFF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277" t="40843" r="46375" b="58595"/>
          <a:stretch/>
        </p:blipFill>
        <p:spPr>
          <a:xfrm>
            <a:off x="6857662" y="1377681"/>
            <a:ext cx="764849" cy="55625"/>
          </a:xfrm>
          <a:prstGeom prst="rect">
            <a:avLst/>
          </a:prstGeom>
        </p:spPr>
      </p:pic>
      <p:sp>
        <p:nvSpPr>
          <p:cNvPr id="74" name="TextBox 73">
            <a:extLst>
              <a:ext uri="{FF2B5EF4-FFF2-40B4-BE49-F238E27FC236}">
                <a16:creationId xmlns:a16="http://schemas.microsoft.com/office/drawing/2014/main" id="{DA6973C0-C384-4B8F-9EFF-0E82FEEBE5BF}"/>
              </a:ext>
            </a:extLst>
          </p:cNvPr>
          <p:cNvSpPr txBox="1"/>
          <p:nvPr/>
        </p:nvSpPr>
        <p:spPr>
          <a:xfrm>
            <a:off x="7147342" y="3999843"/>
            <a:ext cx="8478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3   4  0</a:t>
            </a:r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6B5506FD-40F9-41E8-83D9-0EBA6B9E72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277" t="40843" r="46375" b="58595"/>
          <a:stretch/>
        </p:blipFill>
        <p:spPr>
          <a:xfrm>
            <a:off x="6857747" y="1377681"/>
            <a:ext cx="764849" cy="55625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id="{B10256DE-FCB2-41D0-8097-134B4B3163F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277" t="40843" r="46375" b="58595"/>
          <a:stretch/>
        </p:blipFill>
        <p:spPr>
          <a:xfrm>
            <a:off x="6868759" y="1382374"/>
            <a:ext cx="764849" cy="55625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92DD1E0C-B611-4430-BF4F-88F50DC658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277" t="40843" r="46375" b="58595"/>
          <a:stretch/>
        </p:blipFill>
        <p:spPr>
          <a:xfrm>
            <a:off x="6864322" y="1384910"/>
            <a:ext cx="764849" cy="55625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A31998DE-86FF-492B-8C68-E9069673B19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365" t="41787" r="34696" b="56526"/>
          <a:stretch/>
        </p:blipFill>
        <p:spPr>
          <a:xfrm>
            <a:off x="9518600" y="1458561"/>
            <a:ext cx="165215" cy="166957"/>
          </a:xfrm>
          <a:prstGeom prst="rect">
            <a:avLst/>
          </a:prstGeom>
        </p:spPr>
      </p:pic>
      <p:sp>
        <p:nvSpPr>
          <p:cNvPr id="82" name="TextBox 81">
            <a:extLst>
              <a:ext uri="{FF2B5EF4-FFF2-40B4-BE49-F238E27FC236}">
                <a16:creationId xmlns:a16="http://schemas.microsoft.com/office/drawing/2014/main" id="{A623E95F-2105-4434-8550-12A6A1D801C6}"/>
              </a:ext>
            </a:extLst>
          </p:cNvPr>
          <p:cNvSpPr txBox="1"/>
          <p:nvPr/>
        </p:nvSpPr>
        <p:spPr>
          <a:xfrm>
            <a:off x="7382510" y="4251105"/>
            <a:ext cx="831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5   1  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D72B317F-3F1C-4C00-AF02-7DCD78E5FA8B}"/>
              </a:ext>
            </a:extLst>
          </p:cNvPr>
          <p:cNvSpPr txBox="1"/>
          <p:nvPr/>
        </p:nvSpPr>
        <p:spPr>
          <a:xfrm>
            <a:off x="7651360" y="3735158"/>
            <a:ext cx="328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398C8756-C0A5-4C91-B721-DB6E15988BAD}"/>
              </a:ext>
            </a:extLst>
          </p:cNvPr>
          <p:cNvSpPr txBox="1"/>
          <p:nvPr/>
        </p:nvSpPr>
        <p:spPr>
          <a:xfrm>
            <a:off x="7147342" y="4504473"/>
            <a:ext cx="276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1ADECA38-9820-4209-8881-63410F009089}"/>
              </a:ext>
            </a:extLst>
          </p:cNvPr>
          <p:cNvSpPr txBox="1"/>
          <p:nvPr/>
        </p:nvSpPr>
        <p:spPr>
          <a:xfrm>
            <a:off x="7415850" y="3741108"/>
            <a:ext cx="2355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389251D-A2F2-435C-8DF7-9F21F85E9CC7}"/>
              </a:ext>
            </a:extLst>
          </p:cNvPr>
          <p:cNvSpPr txBox="1"/>
          <p:nvPr/>
        </p:nvSpPr>
        <p:spPr>
          <a:xfrm>
            <a:off x="9002922" y="1343798"/>
            <a:ext cx="2163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÷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1F03E83-9F28-4B63-A147-19DCE58110B0}"/>
              </a:ext>
            </a:extLst>
          </p:cNvPr>
          <p:cNvSpPr txBox="1"/>
          <p:nvPr/>
        </p:nvSpPr>
        <p:spPr>
          <a:xfrm>
            <a:off x="10169687" y="1347691"/>
            <a:ext cx="2163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=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80EEE27-F747-4601-900A-12AF77FA9CE5}"/>
              </a:ext>
            </a:extLst>
          </p:cNvPr>
          <p:cNvSpPr txBox="1"/>
          <p:nvPr/>
        </p:nvSpPr>
        <p:spPr>
          <a:xfrm>
            <a:off x="10169687" y="1343798"/>
            <a:ext cx="2163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=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2775302D-72DC-4191-A90A-D3C2CA963DE4}"/>
              </a:ext>
            </a:extLst>
          </p:cNvPr>
          <p:cNvSpPr txBox="1"/>
          <p:nvPr/>
        </p:nvSpPr>
        <p:spPr>
          <a:xfrm>
            <a:off x="10169687" y="1336912"/>
            <a:ext cx="2163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=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0E02A889-97FA-4539-B7BD-81B5CDD1F450}"/>
              </a:ext>
            </a:extLst>
          </p:cNvPr>
          <p:cNvSpPr txBox="1"/>
          <p:nvPr/>
        </p:nvSpPr>
        <p:spPr>
          <a:xfrm>
            <a:off x="7155746" y="3735158"/>
            <a:ext cx="181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366ABA10-9AB4-41CD-AF5B-F2A54186918E}"/>
              </a:ext>
            </a:extLst>
          </p:cNvPr>
          <p:cNvSpPr txBox="1"/>
          <p:nvPr/>
        </p:nvSpPr>
        <p:spPr>
          <a:xfrm>
            <a:off x="7651360" y="2979539"/>
            <a:ext cx="56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1  4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F43AA16E-F41E-48A7-8317-1617AD2EA4AC}"/>
              </a:ext>
            </a:extLst>
          </p:cNvPr>
          <p:cNvSpPr txBox="1"/>
          <p:nvPr/>
        </p:nvSpPr>
        <p:spPr>
          <a:xfrm>
            <a:off x="7909902" y="2229787"/>
            <a:ext cx="328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7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F2A26B8-B6EF-40BC-AD30-3B4C1D75E7C5}"/>
              </a:ext>
            </a:extLst>
          </p:cNvPr>
          <p:cNvSpPr txBox="1"/>
          <p:nvPr/>
        </p:nvSpPr>
        <p:spPr>
          <a:xfrm>
            <a:off x="8998756" y="1341985"/>
            <a:ext cx="2163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÷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372F5A4C-00DB-4452-86A2-39AE35309922}"/>
              </a:ext>
            </a:extLst>
          </p:cNvPr>
          <p:cNvSpPr txBox="1"/>
          <p:nvPr/>
        </p:nvSpPr>
        <p:spPr>
          <a:xfrm>
            <a:off x="9001931" y="1344127"/>
            <a:ext cx="2163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÷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1E9C95E7-05AF-453D-B875-3747954749FB}"/>
              </a:ext>
            </a:extLst>
          </p:cNvPr>
          <p:cNvSpPr txBox="1"/>
          <p:nvPr/>
        </p:nvSpPr>
        <p:spPr>
          <a:xfrm>
            <a:off x="9156988" y="2463375"/>
            <a:ext cx="228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A456157F-B72C-48D0-BFE5-0387D3C16DDF}"/>
              </a:ext>
            </a:extLst>
          </p:cNvPr>
          <p:cNvSpPr txBox="1"/>
          <p:nvPr/>
        </p:nvSpPr>
        <p:spPr>
          <a:xfrm>
            <a:off x="9405235" y="2473868"/>
            <a:ext cx="228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A424B64-1EC8-4C2F-A061-3121633317A1}"/>
              </a:ext>
            </a:extLst>
          </p:cNvPr>
          <p:cNvSpPr txBox="1"/>
          <p:nvPr/>
        </p:nvSpPr>
        <p:spPr>
          <a:xfrm>
            <a:off x="9405235" y="2700859"/>
            <a:ext cx="228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7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9322ED9F-0395-4BCC-B11B-2FA7050182C0}"/>
              </a:ext>
            </a:extLst>
          </p:cNvPr>
          <p:cNvSpPr txBox="1"/>
          <p:nvPr/>
        </p:nvSpPr>
        <p:spPr>
          <a:xfrm>
            <a:off x="9165293" y="2700904"/>
            <a:ext cx="228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901079D8-1EDA-4F31-9928-AE7004145A10}"/>
              </a:ext>
            </a:extLst>
          </p:cNvPr>
          <p:cNvSpPr txBox="1"/>
          <p:nvPr/>
        </p:nvSpPr>
        <p:spPr>
          <a:xfrm>
            <a:off x="9410906" y="2978016"/>
            <a:ext cx="228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8808A073-5068-4C20-9692-178E0B00F222}"/>
              </a:ext>
            </a:extLst>
          </p:cNvPr>
          <p:cNvSpPr txBox="1"/>
          <p:nvPr/>
        </p:nvSpPr>
        <p:spPr>
          <a:xfrm>
            <a:off x="9170625" y="2225682"/>
            <a:ext cx="228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FA6D1988-E8B7-4A3B-A918-2A9902A8BAFE}"/>
              </a:ext>
            </a:extLst>
          </p:cNvPr>
          <p:cNvSpPr txBox="1"/>
          <p:nvPr/>
        </p:nvSpPr>
        <p:spPr>
          <a:xfrm>
            <a:off x="9156988" y="2978016"/>
            <a:ext cx="228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5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9D0D1518-23C8-4590-8551-B1B0D4FDB255}"/>
              </a:ext>
            </a:extLst>
          </p:cNvPr>
          <p:cNvSpPr txBox="1"/>
          <p:nvPr/>
        </p:nvSpPr>
        <p:spPr>
          <a:xfrm>
            <a:off x="7801636" y="2477590"/>
            <a:ext cx="433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 4   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B901EBA4-E593-401D-9CF0-763C85DB8DFA}"/>
              </a:ext>
            </a:extLst>
          </p:cNvPr>
          <p:cNvSpPr txBox="1"/>
          <p:nvPr/>
        </p:nvSpPr>
        <p:spPr>
          <a:xfrm>
            <a:off x="7391573" y="4504473"/>
            <a:ext cx="2338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8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C32B3AD7-C57C-4978-9D7E-A572C76FB649}"/>
              </a:ext>
            </a:extLst>
          </p:cNvPr>
          <p:cNvSpPr txBox="1"/>
          <p:nvPr/>
        </p:nvSpPr>
        <p:spPr>
          <a:xfrm>
            <a:off x="7659024" y="4499019"/>
            <a:ext cx="2338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9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73EBD605-3B7A-4B0E-80A8-FA36AAAE1A37}"/>
              </a:ext>
            </a:extLst>
          </p:cNvPr>
          <p:cNvSpPr txBox="1"/>
          <p:nvPr/>
        </p:nvSpPr>
        <p:spPr>
          <a:xfrm>
            <a:off x="7400726" y="3485963"/>
            <a:ext cx="2355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</a:t>
            </a:r>
          </a:p>
        </p:txBody>
      </p:sp>
      <p:pic>
        <p:nvPicPr>
          <p:cNvPr id="116" name="Picture 115">
            <a:extLst>
              <a:ext uri="{FF2B5EF4-FFF2-40B4-BE49-F238E27FC236}">
                <a16:creationId xmlns:a16="http://schemas.microsoft.com/office/drawing/2014/main" id="{4887E698-920B-4C7A-BFCA-4C2D9DB3C9D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365" t="41787" r="34696" b="56526"/>
          <a:stretch/>
        </p:blipFill>
        <p:spPr>
          <a:xfrm>
            <a:off x="9523418" y="1458561"/>
            <a:ext cx="165215" cy="166957"/>
          </a:xfrm>
          <a:prstGeom prst="rect">
            <a:avLst/>
          </a:prstGeom>
        </p:spPr>
      </p:pic>
      <p:pic>
        <p:nvPicPr>
          <p:cNvPr id="117" name="Picture 116">
            <a:extLst>
              <a:ext uri="{FF2B5EF4-FFF2-40B4-BE49-F238E27FC236}">
                <a16:creationId xmlns:a16="http://schemas.microsoft.com/office/drawing/2014/main" id="{E66A5205-F237-4F00-B8B2-10132C716EB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5427" t="41936" r="33518" b="56593"/>
          <a:stretch/>
        </p:blipFill>
        <p:spPr>
          <a:xfrm>
            <a:off x="9717402" y="1485197"/>
            <a:ext cx="185605" cy="145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379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1.48148E-6 L -0.1112 0.050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60" y="25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2.77556E-17 L -0.14375 0.05023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87" y="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2.22222E-6 L -0.01224 0.16528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2" y="82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1.11111E-6 L 0.0668 0.23773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33" y="118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1.48148E-6 L -0.0431 0.20023 " pathEditMode="relative" rAng="0" ptsTypes="AA">
                                      <p:cBhvr>
                                        <p:cTn id="102" dur="2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61" y="1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4.81481E-6 L 0.17253 0.23518 " pathEditMode="relative" rAng="0" ptsTypes="AA">
                                      <p:cBhvr>
                                        <p:cTn id="110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20" y="117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3.33333E-6 L -0.22865 0.42061 " pathEditMode="relative" rAng="0" ptsTypes="AA">
                                      <p:cBhvr>
                                        <p:cTn id="138" dur="2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32" y="210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4.44444E-6 L 0.0237 0.45972 " pathEditMode="relative" rAng="0" ptsTypes="AA">
                                      <p:cBhvr>
                                        <p:cTn id="142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5" y="229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0" grpId="0"/>
      <p:bldP spid="3" grpId="0"/>
      <p:bldP spid="51" grpId="0"/>
      <p:bldP spid="52" grpId="0"/>
      <p:bldP spid="53" grpId="0"/>
      <p:bldP spid="54" grpId="0"/>
      <p:bldP spid="43" grpId="0"/>
      <p:bldP spid="44" grpId="0"/>
      <p:bldP spid="48" grpId="0"/>
      <p:bldP spid="55" grpId="0"/>
      <p:bldP spid="56" grpId="0"/>
      <p:bldP spid="57" grpId="0"/>
      <p:bldP spid="65" grpId="0"/>
      <p:bldP spid="66" grpId="0"/>
      <p:bldP spid="67" grpId="0"/>
      <p:bldP spid="70" grpId="0"/>
      <p:bldP spid="74" grpId="0"/>
      <p:bldP spid="82" grpId="0"/>
      <p:bldP spid="83" grpId="0"/>
      <p:bldP spid="84" grpId="0"/>
      <p:bldP spid="86" grpId="0"/>
      <p:bldP spid="80" grpId="0"/>
      <p:bldP spid="89" grpId="0"/>
      <p:bldP spid="90" grpId="0"/>
      <p:bldP spid="91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6822B87-C13A-47EA-A834-0AAC569EDA7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120" t="32609" r="27446" b="12319"/>
          <a:stretch/>
        </p:blipFill>
        <p:spPr>
          <a:xfrm>
            <a:off x="6479937" y="569703"/>
            <a:ext cx="4473678" cy="544870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4F5D900-BF01-4916-B00E-A04F500E2C9E}"/>
              </a:ext>
            </a:extLst>
          </p:cNvPr>
          <p:cNvSpPr txBox="1"/>
          <p:nvPr/>
        </p:nvSpPr>
        <p:spPr>
          <a:xfrm>
            <a:off x="435286" y="394709"/>
            <a:ext cx="586985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EXAMPLE QUESTION 3</a:t>
            </a:r>
          </a:p>
          <a:p>
            <a:endParaRPr lang="en-GB" dirty="0"/>
          </a:p>
          <a:p>
            <a:r>
              <a:rPr lang="en-GB" dirty="0"/>
              <a:t>Suri is a delivery driver.</a:t>
            </a:r>
          </a:p>
          <a:p>
            <a:r>
              <a:rPr lang="en-GB" dirty="0"/>
              <a:t>She follows this route on Friday. 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3E949D3-A27A-4D43-9497-E8DFFB8D9A01}"/>
              </a:ext>
            </a:extLst>
          </p:cNvPr>
          <p:cNvSpPr txBox="1"/>
          <p:nvPr/>
        </p:nvSpPr>
        <p:spPr>
          <a:xfrm>
            <a:off x="2478702" y="4398184"/>
            <a:ext cx="2434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type one digit in a cell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2487D15-F5F5-48B8-B562-920538B75501}"/>
              </a:ext>
            </a:extLst>
          </p:cNvPr>
          <p:cNvSpPr txBox="1"/>
          <p:nvPr/>
        </p:nvSpPr>
        <p:spPr>
          <a:xfrm>
            <a:off x="8901794" y="3001037"/>
            <a:ext cx="228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7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1B869B1-698B-44C7-9DE6-5183BB1A06D2}"/>
              </a:ext>
            </a:extLst>
          </p:cNvPr>
          <p:cNvSpPr/>
          <p:nvPr/>
        </p:nvSpPr>
        <p:spPr>
          <a:xfrm>
            <a:off x="483192" y="3164280"/>
            <a:ext cx="1696647" cy="6291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9661D99-700C-4B8C-80CD-FDCBBAAF4029}"/>
              </a:ext>
            </a:extLst>
          </p:cNvPr>
          <p:cNvSpPr/>
          <p:nvPr/>
        </p:nvSpPr>
        <p:spPr>
          <a:xfrm>
            <a:off x="571700" y="3294058"/>
            <a:ext cx="9669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34 miles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DB53E02-91CF-4E12-BD5B-E4D0D92AAADC}"/>
              </a:ext>
            </a:extLst>
          </p:cNvPr>
          <p:cNvSpPr txBox="1"/>
          <p:nvPr/>
        </p:nvSpPr>
        <p:spPr>
          <a:xfrm>
            <a:off x="2497851" y="3725814"/>
            <a:ext cx="37715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drag and drop correct icon to indicate </a:t>
            </a:r>
          </a:p>
          <a:p>
            <a:r>
              <a:rPr lang="en-GB" b="1" dirty="0">
                <a:solidFill>
                  <a:srgbClr val="FF0000"/>
                </a:solidFill>
              </a:rPr>
              <a:t>the calculation you will use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237B8CE-ED11-40D6-B09E-2F92D2262EED}"/>
              </a:ext>
            </a:extLst>
          </p:cNvPr>
          <p:cNvSpPr txBox="1"/>
          <p:nvPr/>
        </p:nvSpPr>
        <p:spPr>
          <a:xfrm>
            <a:off x="2422954" y="4830830"/>
            <a:ext cx="35576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drag and drop line icon to show </a:t>
            </a:r>
          </a:p>
          <a:p>
            <a:r>
              <a:rPr lang="en-GB" b="1" dirty="0">
                <a:solidFill>
                  <a:srgbClr val="FF0000"/>
                </a:solidFill>
              </a:rPr>
              <a:t>where your answer goes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D38F6E6-CEC0-4E5B-A8FD-0A76EF5DE7BE}"/>
              </a:ext>
            </a:extLst>
          </p:cNvPr>
          <p:cNvSpPr txBox="1"/>
          <p:nvPr/>
        </p:nvSpPr>
        <p:spPr>
          <a:xfrm>
            <a:off x="2422954" y="5466951"/>
            <a:ext cx="39751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type any figure you need to carry over either above or below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2911ACE-3C9A-47BC-9A8C-0EE932FBA06D}"/>
              </a:ext>
            </a:extLst>
          </p:cNvPr>
          <p:cNvSpPr txBox="1"/>
          <p:nvPr/>
        </p:nvSpPr>
        <p:spPr>
          <a:xfrm>
            <a:off x="199089" y="4206776"/>
            <a:ext cx="2413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type your final answer</a:t>
            </a:r>
          </a:p>
          <a:p>
            <a:r>
              <a:rPr lang="en-GB" b="1" dirty="0">
                <a:solidFill>
                  <a:srgbClr val="FF0000"/>
                </a:solidFill>
              </a:rPr>
              <a:t>in the answer box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0EACE28-64D3-4158-8642-551BA7A712F9}"/>
              </a:ext>
            </a:extLst>
          </p:cNvPr>
          <p:cNvSpPr/>
          <p:nvPr/>
        </p:nvSpPr>
        <p:spPr>
          <a:xfrm>
            <a:off x="453892" y="2750672"/>
            <a:ext cx="35750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Write your answer in the box below.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7853114-36FF-40F9-BFDB-D572EFFDA646}"/>
              </a:ext>
            </a:extLst>
          </p:cNvPr>
          <p:cNvSpPr/>
          <p:nvPr/>
        </p:nvSpPr>
        <p:spPr>
          <a:xfrm>
            <a:off x="439531" y="2228011"/>
            <a:ext cx="4473679" cy="527546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>
                <a:solidFill>
                  <a:schemeClr val="tx1"/>
                </a:solidFill>
              </a:rPr>
              <a:t>What is </a:t>
            </a:r>
            <a:r>
              <a:rPr lang="en-GB" dirty="0">
                <a:solidFill>
                  <a:schemeClr val="tx1"/>
                </a:solidFill>
              </a:rPr>
              <a:t>the total distance of this </a:t>
            </a:r>
            <a:r>
              <a:rPr lang="en-GB">
                <a:solidFill>
                  <a:schemeClr val="tx1"/>
                </a:solidFill>
              </a:rPr>
              <a:t>route?</a:t>
            </a:r>
            <a:endParaRPr lang="en-GB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6F5C2AC8-97AC-453D-BCBC-E3DAF3BE8BCD}"/>
                  </a:ext>
                </a:extLst>
              </p:cNvPr>
              <p:cNvSpPr txBox="1"/>
              <p:nvPr/>
            </p:nvSpPr>
            <p:spPr>
              <a:xfrm>
                <a:off x="7153504" y="2013732"/>
                <a:ext cx="237286" cy="3227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8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800" b="0" i="1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/>
                      </m:f>
                    </m:oMath>
                  </m:oMathPara>
                </a14:m>
                <a:endParaRPr lang="en-GB" sz="800" dirty="0"/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6F5C2AC8-97AC-453D-BCBC-E3DAF3BE8B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53504" y="2013732"/>
                <a:ext cx="237286" cy="32278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TextBox 47">
            <a:extLst>
              <a:ext uri="{FF2B5EF4-FFF2-40B4-BE49-F238E27FC236}">
                <a16:creationId xmlns:a16="http://schemas.microsoft.com/office/drawing/2014/main" id="{7291733E-E71A-4C1B-83A9-0407A2E06398}"/>
              </a:ext>
            </a:extLst>
          </p:cNvPr>
          <p:cNvSpPr txBox="1"/>
          <p:nvPr/>
        </p:nvSpPr>
        <p:spPr>
          <a:xfrm>
            <a:off x="8657975" y="3250833"/>
            <a:ext cx="228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C09B29B-CB80-4FA8-A418-1F1398CF8738}"/>
              </a:ext>
            </a:extLst>
          </p:cNvPr>
          <p:cNvSpPr txBox="1"/>
          <p:nvPr/>
        </p:nvSpPr>
        <p:spPr>
          <a:xfrm>
            <a:off x="8901300" y="3243165"/>
            <a:ext cx="228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</a:t>
            </a:r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6B5506FD-40F9-41E8-83D9-0EBA6B9E726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277" t="40843" r="46375" b="58595"/>
          <a:stretch/>
        </p:blipFill>
        <p:spPr>
          <a:xfrm>
            <a:off x="6862772" y="1384852"/>
            <a:ext cx="764849" cy="55625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A31998DE-86FF-492B-8C68-E9069673B19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365" t="41787" r="34696" b="56526"/>
          <a:stretch/>
        </p:blipFill>
        <p:spPr>
          <a:xfrm>
            <a:off x="9512238" y="1473456"/>
            <a:ext cx="165215" cy="16695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B5E8029-B090-49D5-A48A-999638F4C2AE}"/>
              </a:ext>
            </a:extLst>
          </p:cNvPr>
          <p:cNvSpPr/>
          <p:nvPr/>
        </p:nvSpPr>
        <p:spPr>
          <a:xfrm>
            <a:off x="483192" y="1702898"/>
            <a:ext cx="4473678" cy="28834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    7 ¾ miles       12 ¾ miles      13 ½ miles</a:t>
            </a:r>
          </a:p>
          <a:p>
            <a:pPr algn="ctr"/>
            <a:r>
              <a:rPr lang="en-GB" dirty="0"/>
              <a:t>A                      B                          C                     D 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D0882BB-71F8-47FF-92FE-3D87CA261478}"/>
              </a:ext>
            </a:extLst>
          </p:cNvPr>
          <p:cNvCxnSpPr/>
          <p:nvPr/>
        </p:nvCxnSpPr>
        <p:spPr>
          <a:xfrm>
            <a:off x="892487" y="1983205"/>
            <a:ext cx="921897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6CA2FEEB-E2CF-4F45-B48A-0F2438485B9F}"/>
              </a:ext>
            </a:extLst>
          </p:cNvPr>
          <p:cNvCxnSpPr>
            <a:cxnSpLocks/>
          </p:cNvCxnSpPr>
          <p:nvPr/>
        </p:nvCxnSpPr>
        <p:spPr>
          <a:xfrm>
            <a:off x="2188928" y="1999473"/>
            <a:ext cx="1045489" cy="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4CDA5F88-2379-44D0-AA8B-B26528F86663}"/>
              </a:ext>
            </a:extLst>
          </p:cNvPr>
          <p:cNvCxnSpPr/>
          <p:nvPr/>
        </p:nvCxnSpPr>
        <p:spPr>
          <a:xfrm>
            <a:off x="3623939" y="1998497"/>
            <a:ext cx="921897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808C952E-567F-40B2-8A29-317EFDD5163B}"/>
                  </a:ext>
                </a:extLst>
              </p:cNvPr>
              <p:cNvSpPr txBox="1"/>
              <p:nvPr/>
            </p:nvSpPr>
            <p:spPr>
              <a:xfrm>
                <a:off x="7173514" y="2013731"/>
                <a:ext cx="217882" cy="3227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8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800" b="0" i="1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GB" sz="800" b="0" i="1" dirty="0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en-GB" sz="800" dirty="0"/>
              </a:p>
            </p:txBody>
          </p:sp>
        </mc:Choice>
        <mc:Fallback xmlns=""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808C952E-567F-40B2-8A29-317EFDD516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3514" y="2013731"/>
                <a:ext cx="217882" cy="32278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1" name="Picture 90">
            <a:extLst>
              <a:ext uri="{FF2B5EF4-FFF2-40B4-BE49-F238E27FC236}">
                <a16:creationId xmlns:a16="http://schemas.microsoft.com/office/drawing/2014/main" id="{95A4BF0B-FBDA-4395-A48A-A29B33346E2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6810" t="40983" r="31815" b="56171"/>
          <a:stretch/>
        </p:blipFill>
        <p:spPr>
          <a:xfrm>
            <a:off x="9956778" y="1416156"/>
            <a:ext cx="241810" cy="281559"/>
          </a:xfrm>
          <a:prstGeom prst="rect">
            <a:avLst/>
          </a:prstGeom>
        </p:spPr>
      </p:pic>
      <p:sp>
        <p:nvSpPr>
          <p:cNvPr id="92" name="TextBox 91">
            <a:extLst>
              <a:ext uri="{FF2B5EF4-FFF2-40B4-BE49-F238E27FC236}">
                <a16:creationId xmlns:a16="http://schemas.microsoft.com/office/drawing/2014/main" id="{C5C7A808-25E0-4F3B-810C-C640C95417F3}"/>
              </a:ext>
            </a:extLst>
          </p:cNvPr>
          <p:cNvSpPr txBox="1"/>
          <p:nvPr/>
        </p:nvSpPr>
        <p:spPr>
          <a:xfrm>
            <a:off x="8658885" y="3509616"/>
            <a:ext cx="295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65078C34-121D-4409-AB8B-92BAEFDA3A9C}"/>
              </a:ext>
            </a:extLst>
          </p:cNvPr>
          <p:cNvSpPr txBox="1"/>
          <p:nvPr/>
        </p:nvSpPr>
        <p:spPr>
          <a:xfrm>
            <a:off x="8669225" y="2489499"/>
            <a:ext cx="295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9851932C-86DF-4161-B357-287B00BFAA73}"/>
              </a:ext>
            </a:extLst>
          </p:cNvPr>
          <p:cNvSpPr txBox="1"/>
          <p:nvPr/>
        </p:nvSpPr>
        <p:spPr>
          <a:xfrm>
            <a:off x="2507230" y="3085270"/>
            <a:ext cx="39872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drag and drop the fraction icon and type in figures above and below the line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B2CBB45-3AA1-49BE-AE98-D5E9DED272B2}"/>
              </a:ext>
            </a:extLst>
          </p:cNvPr>
          <p:cNvSpPr txBox="1"/>
          <p:nvPr/>
        </p:nvSpPr>
        <p:spPr>
          <a:xfrm>
            <a:off x="9002922" y="1343798"/>
            <a:ext cx="2163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÷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09300B2-88A2-4A7E-9F28-E9212A0E9E79}"/>
              </a:ext>
            </a:extLst>
          </p:cNvPr>
          <p:cNvSpPr txBox="1"/>
          <p:nvPr/>
        </p:nvSpPr>
        <p:spPr>
          <a:xfrm>
            <a:off x="10169687" y="1347691"/>
            <a:ext cx="2163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=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45D33A1-4FE6-49D8-9147-D91CFF0BC437}"/>
              </a:ext>
            </a:extLst>
          </p:cNvPr>
          <p:cNvSpPr txBox="1"/>
          <p:nvPr/>
        </p:nvSpPr>
        <p:spPr>
          <a:xfrm>
            <a:off x="10169763" y="1352737"/>
            <a:ext cx="2163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=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B8F1361-1502-4023-87FF-5A45B796B580}"/>
              </a:ext>
            </a:extLst>
          </p:cNvPr>
          <p:cNvSpPr txBox="1"/>
          <p:nvPr/>
        </p:nvSpPr>
        <p:spPr>
          <a:xfrm>
            <a:off x="10169687" y="1352737"/>
            <a:ext cx="2163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=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D721FD8D-DD78-4FC7-9B54-FEAF1F1CFD6B}"/>
              </a:ext>
            </a:extLst>
          </p:cNvPr>
          <p:cNvSpPr txBox="1"/>
          <p:nvPr/>
        </p:nvSpPr>
        <p:spPr>
          <a:xfrm>
            <a:off x="8901794" y="3512037"/>
            <a:ext cx="295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6B4353D1-DB46-4E6A-9DD1-17E40B13EBEA}"/>
                  </a:ext>
                </a:extLst>
              </p:cNvPr>
              <p:cNvSpPr txBox="1"/>
              <p:nvPr/>
            </p:nvSpPr>
            <p:spPr>
              <a:xfrm>
                <a:off x="8444693" y="2007162"/>
                <a:ext cx="217882" cy="3334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8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8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8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GB" sz="800" dirty="0"/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6B4353D1-DB46-4E6A-9DD1-17E40B13EB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4693" y="2007162"/>
                <a:ext cx="217882" cy="33342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A7C80829-E1DA-4B03-9980-61DA893D1AF6}"/>
                  </a:ext>
                </a:extLst>
              </p:cNvPr>
              <p:cNvSpPr txBox="1"/>
              <p:nvPr/>
            </p:nvSpPr>
            <p:spPr>
              <a:xfrm>
                <a:off x="7669431" y="2012485"/>
                <a:ext cx="217882" cy="3227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8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800" b="0" i="1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GB" sz="800" b="0" i="1" dirty="0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en-GB" sz="800" dirty="0"/>
              </a:p>
            </p:txBody>
          </p:sp>
        </mc:Choice>
        <mc:Fallback xmlns="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A7C80829-E1DA-4B03-9980-61DA893D1A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9431" y="2012485"/>
                <a:ext cx="217882" cy="32278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62ED828A-4CD0-423B-8B7C-3296E0261D0E}"/>
                  </a:ext>
                </a:extLst>
              </p:cNvPr>
              <p:cNvSpPr txBox="1"/>
              <p:nvPr/>
            </p:nvSpPr>
            <p:spPr>
              <a:xfrm>
                <a:off x="7674306" y="2516442"/>
                <a:ext cx="217882" cy="3334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8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8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8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GB" sz="800" dirty="0"/>
              </a:p>
            </p:txBody>
          </p:sp>
        </mc:Choice>
        <mc:Fallback xmlns=""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62ED828A-4CD0-423B-8B7C-3296E0261D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4306" y="2516442"/>
                <a:ext cx="217882" cy="33342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5" name="Picture 94">
            <a:extLst>
              <a:ext uri="{FF2B5EF4-FFF2-40B4-BE49-F238E27FC236}">
                <a16:creationId xmlns:a16="http://schemas.microsoft.com/office/drawing/2014/main" id="{049BE4FA-A8F5-4DB6-9F16-42008AD8A7E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365" t="41787" r="34696" b="56526"/>
          <a:stretch/>
        </p:blipFill>
        <p:spPr>
          <a:xfrm>
            <a:off x="9512237" y="1478266"/>
            <a:ext cx="165215" cy="166957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id="{7B74F006-E367-47B8-B29D-64962EFBA7F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6810" t="40983" r="31815" b="56171"/>
          <a:stretch/>
        </p:blipFill>
        <p:spPr>
          <a:xfrm>
            <a:off x="9957358" y="1420431"/>
            <a:ext cx="241810" cy="281559"/>
          </a:xfrm>
          <a:prstGeom prst="rect">
            <a:avLst/>
          </a:prstGeom>
        </p:spPr>
      </p:pic>
      <p:sp>
        <p:nvSpPr>
          <p:cNvPr id="98" name="TextBox 97">
            <a:extLst>
              <a:ext uri="{FF2B5EF4-FFF2-40B4-BE49-F238E27FC236}">
                <a16:creationId xmlns:a16="http://schemas.microsoft.com/office/drawing/2014/main" id="{17B0923A-A558-4652-8077-BD4FA8BB9887}"/>
              </a:ext>
            </a:extLst>
          </p:cNvPr>
          <p:cNvSpPr txBox="1"/>
          <p:nvPr/>
        </p:nvSpPr>
        <p:spPr>
          <a:xfrm>
            <a:off x="8156875" y="1990457"/>
            <a:ext cx="295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</a:t>
            </a:r>
          </a:p>
        </p:txBody>
      </p:sp>
      <p:pic>
        <p:nvPicPr>
          <p:cNvPr id="99" name="Picture 98">
            <a:extLst>
              <a:ext uri="{FF2B5EF4-FFF2-40B4-BE49-F238E27FC236}">
                <a16:creationId xmlns:a16="http://schemas.microsoft.com/office/drawing/2014/main" id="{7F86F839-28A5-4778-93ED-ED0061232B8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6810" t="40983" r="31815" b="56171"/>
          <a:stretch/>
        </p:blipFill>
        <p:spPr>
          <a:xfrm>
            <a:off x="9968256" y="1431210"/>
            <a:ext cx="241810" cy="281559"/>
          </a:xfrm>
          <a:prstGeom prst="rect">
            <a:avLst/>
          </a:prstGeom>
        </p:spPr>
      </p:pic>
      <p:pic>
        <p:nvPicPr>
          <p:cNvPr id="100" name="Picture 99">
            <a:extLst>
              <a:ext uri="{FF2B5EF4-FFF2-40B4-BE49-F238E27FC236}">
                <a16:creationId xmlns:a16="http://schemas.microsoft.com/office/drawing/2014/main" id="{7552D061-76A8-4EB1-8358-DF08A9D7341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4365" t="41787" r="34696" b="56526"/>
          <a:stretch/>
        </p:blipFill>
        <p:spPr>
          <a:xfrm>
            <a:off x="9519461" y="1488510"/>
            <a:ext cx="165215" cy="166957"/>
          </a:xfrm>
          <a:prstGeom prst="rect">
            <a:avLst/>
          </a:prstGeom>
        </p:spPr>
      </p:pic>
      <p:sp>
        <p:nvSpPr>
          <p:cNvPr id="101" name="TextBox 100">
            <a:extLst>
              <a:ext uri="{FF2B5EF4-FFF2-40B4-BE49-F238E27FC236}">
                <a16:creationId xmlns:a16="http://schemas.microsoft.com/office/drawing/2014/main" id="{2C4D29D5-E7CC-452E-BA03-A4B1939D27BE}"/>
              </a:ext>
            </a:extLst>
          </p:cNvPr>
          <p:cNvSpPr txBox="1"/>
          <p:nvPr/>
        </p:nvSpPr>
        <p:spPr>
          <a:xfrm>
            <a:off x="8157248" y="2499738"/>
            <a:ext cx="295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</a:t>
            </a:r>
          </a:p>
        </p:txBody>
      </p:sp>
      <p:pic>
        <p:nvPicPr>
          <p:cNvPr id="102" name="Picture 101">
            <a:extLst>
              <a:ext uri="{FF2B5EF4-FFF2-40B4-BE49-F238E27FC236}">
                <a16:creationId xmlns:a16="http://schemas.microsoft.com/office/drawing/2014/main" id="{8E92ED8D-50FC-4136-8FBF-E9ADE07F00E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6810" t="40983" r="31815" b="56171"/>
          <a:stretch/>
        </p:blipFill>
        <p:spPr>
          <a:xfrm>
            <a:off x="9962459" y="1428795"/>
            <a:ext cx="241810" cy="281559"/>
          </a:xfrm>
          <a:prstGeom prst="rect">
            <a:avLst/>
          </a:prstGeom>
        </p:spPr>
      </p:pic>
      <p:pic>
        <p:nvPicPr>
          <p:cNvPr id="103" name="Picture 102">
            <a:extLst>
              <a:ext uri="{FF2B5EF4-FFF2-40B4-BE49-F238E27FC236}">
                <a16:creationId xmlns:a16="http://schemas.microsoft.com/office/drawing/2014/main" id="{1906BA6C-0723-4D60-A490-91D6BE6A20C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4365" t="41787" r="34696" b="56526"/>
          <a:stretch/>
        </p:blipFill>
        <p:spPr>
          <a:xfrm>
            <a:off x="9524562" y="1488510"/>
            <a:ext cx="165215" cy="166957"/>
          </a:xfrm>
          <a:prstGeom prst="rect">
            <a:avLst/>
          </a:prstGeom>
        </p:spPr>
      </p:pic>
      <p:sp>
        <p:nvSpPr>
          <p:cNvPr id="104" name="TextBox 103">
            <a:extLst>
              <a:ext uri="{FF2B5EF4-FFF2-40B4-BE49-F238E27FC236}">
                <a16:creationId xmlns:a16="http://schemas.microsoft.com/office/drawing/2014/main" id="{4798862F-C126-4093-BA0E-0E6E05FFD485}"/>
              </a:ext>
            </a:extLst>
          </p:cNvPr>
          <p:cNvSpPr txBox="1"/>
          <p:nvPr/>
        </p:nvSpPr>
        <p:spPr>
          <a:xfrm>
            <a:off x="8908804" y="2738582"/>
            <a:ext cx="295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258863EE-7793-455F-ABAA-1C8FCC2688C7}"/>
              </a:ext>
            </a:extLst>
          </p:cNvPr>
          <p:cNvSpPr txBox="1"/>
          <p:nvPr/>
        </p:nvSpPr>
        <p:spPr>
          <a:xfrm>
            <a:off x="8904071" y="3761355"/>
            <a:ext cx="295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491288D6-CAC4-4C58-9830-82BF727DF59F}"/>
              </a:ext>
            </a:extLst>
          </p:cNvPr>
          <p:cNvSpPr txBox="1"/>
          <p:nvPr/>
        </p:nvSpPr>
        <p:spPr>
          <a:xfrm>
            <a:off x="8654818" y="3764653"/>
            <a:ext cx="295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</a:t>
            </a:r>
          </a:p>
        </p:txBody>
      </p:sp>
      <p:pic>
        <p:nvPicPr>
          <p:cNvPr id="107" name="Picture 106">
            <a:extLst>
              <a:ext uri="{FF2B5EF4-FFF2-40B4-BE49-F238E27FC236}">
                <a16:creationId xmlns:a16="http://schemas.microsoft.com/office/drawing/2014/main" id="{56C55792-2FBF-4E4C-904E-F76AFD16A3B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277" t="40843" r="46375" b="58595"/>
          <a:stretch/>
        </p:blipFill>
        <p:spPr>
          <a:xfrm>
            <a:off x="6866429" y="1392618"/>
            <a:ext cx="764849" cy="55625"/>
          </a:xfrm>
          <a:prstGeom prst="rect">
            <a:avLst/>
          </a:prstGeom>
        </p:spPr>
      </p:pic>
      <p:sp>
        <p:nvSpPr>
          <p:cNvPr id="61" name="TextBox 60">
            <a:extLst>
              <a:ext uri="{FF2B5EF4-FFF2-40B4-BE49-F238E27FC236}">
                <a16:creationId xmlns:a16="http://schemas.microsoft.com/office/drawing/2014/main" id="{4AF9C7E4-C5FC-4A44-A02C-BE04CFD44BB2}"/>
              </a:ext>
            </a:extLst>
          </p:cNvPr>
          <p:cNvSpPr txBox="1"/>
          <p:nvPr/>
        </p:nvSpPr>
        <p:spPr>
          <a:xfrm>
            <a:off x="6893481" y="2488118"/>
            <a:ext cx="295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</a:t>
            </a:r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01FF4362-1CEC-4824-9BEE-9A693A47DF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6810" t="40983" r="31815" b="56171"/>
          <a:stretch/>
        </p:blipFill>
        <p:spPr>
          <a:xfrm>
            <a:off x="9966814" y="1437947"/>
            <a:ext cx="241810" cy="28155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C76406E1-2670-4737-8B8E-BDED5A67B387}"/>
                  </a:ext>
                </a:extLst>
              </p:cNvPr>
              <p:cNvSpPr txBox="1"/>
              <p:nvPr/>
            </p:nvSpPr>
            <p:spPr>
              <a:xfrm>
                <a:off x="7180989" y="2511960"/>
                <a:ext cx="217882" cy="3334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8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8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8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GB" sz="800" dirty="0"/>
              </a:p>
            </p:txBody>
          </p:sp>
        </mc:Choice>
        <mc:Fallback xmlns="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C76406E1-2670-4737-8B8E-BDED5A67B3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0989" y="2511960"/>
                <a:ext cx="217882" cy="33342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99526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1.11111E-6 L -0.22929 0.0898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84" y="43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17 0.00069 L -0.16719 0.08773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24" y="43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7037E-6 L -0.18724 0.08564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62" y="42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1.11111E-6 L -0.1875 0.08935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75" y="44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2.59259E-6 L -0.12682 0.08565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41" y="42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7037E-6 L -0.23007 0.16574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10" y="82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3.33333E-6 L -0.16888 0.15902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51" y="79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3.33333E-6 L -0.18867 0.15902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40" y="79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1.11111E-6 L -0.18646 0.16505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23" y="8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 0.00463 L -0.08594 0.31134 " pathEditMode="relative" rAng="0" ptsTypes="AA">
                                      <p:cBhvr>
                                        <p:cTn id="124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62" y="15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96296E-6 L 0.12852 0.34745 " pathEditMode="relative" rAng="0" ptsTypes="AA">
                                      <p:cBhvr>
                                        <p:cTn id="132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19" y="173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0" grpId="0"/>
      <p:bldP spid="3" grpId="0"/>
      <p:bldP spid="51" grpId="0"/>
      <p:bldP spid="52" grpId="0"/>
      <p:bldP spid="53" grpId="0"/>
      <p:bldP spid="54" grpId="0"/>
      <p:bldP spid="43" grpId="0"/>
      <p:bldP spid="48" grpId="0"/>
      <p:bldP spid="56" grpId="0"/>
      <p:bldP spid="87" grpId="0"/>
      <p:bldP spid="92" grpId="0"/>
      <p:bldP spid="93" grpId="0"/>
      <p:bldP spid="94" grpId="0"/>
      <p:bldP spid="57" grpId="0"/>
      <p:bldP spid="59" grpId="0"/>
      <p:bldP spid="63" grpId="0"/>
      <p:bldP spid="64" grpId="0"/>
      <p:bldP spid="68" grpId="0"/>
      <p:bldP spid="80" grpId="0"/>
      <p:bldP spid="98" grpId="0"/>
      <p:bldP spid="101" grpId="0"/>
      <p:bldP spid="104" grpId="0"/>
      <p:bldP spid="105" grpId="0"/>
      <p:bldP spid="106" grpId="0"/>
      <p:bldP spid="61" grpId="0"/>
      <p:bldP spid="6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</TotalTime>
  <Words>525</Words>
  <Application>Microsoft Office PowerPoint</Application>
  <PresentationFormat>Widescreen</PresentationFormat>
  <Paragraphs>146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Cambria Math</vt:lpstr>
      <vt:lpstr>Office Theme</vt:lpstr>
      <vt:lpstr>Working Grid Tutorial for Section A (Non-Calculator)    Functional Skills Level 1 &amp; 2 Mathematics (First teaching September 2019)</vt:lpstr>
      <vt:lpstr>PowerPoint Presentation</vt:lpstr>
      <vt:lpstr>Example questions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Luke Sz</dc:creator>
  <cp:lastModifiedBy>Bui, Thanh</cp:lastModifiedBy>
  <cp:revision>123</cp:revision>
  <dcterms:created xsi:type="dcterms:W3CDTF">2019-09-16T10:51:37Z</dcterms:created>
  <dcterms:modified xsi:type="dcterms:W3CDTF">2019-10-23T14:23:56Z</dcterms:modified>
</cp:coreProperties>
</file>